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y="6858000" cx="9144000"/>
  <p:notesSz cx="6858000" cy="9144000"/>
  <p:embeddedFontLst>
    <p:embeddedFont>
      <p:font typeface="Montserrat"/>
      <p:regular r:id="rId54"/>
      <p:bold r:id="rId55"/>
      <p:italic r:id="rId56"/>
      <p:boldItalic r:id="rId57"/>
    </p:embeddedFont>
    <p:embeddedFont>
      <p:font typeface="Quattrocento Sans"/>
      <p:regular r:id="rId58"/>
      <p:bold r:id="rId59"/>
      <p:italic r:id="rId60"/>
      <p:boldItalic r:id="rId61"/>
    </p:embeddedFont>
    <p:embeddedFont>
      <p:font typeface="Nunito Sans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C97F53D-6500-4234-BB6D-59C7BCF09AF3}">
  <a:tblStyle styleId="{6C97F53D-6500-4234-BB6D-59C7BCF09AF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NunitoSans-regular.fntdata"/><Relationship Id="rId61" Type="http://schemas.openxmlformats.org/officeDocument/2006/relationships/font" Target="fonts/QuattrocentoSans-boldItalic.fntdata"/><Relationship Id="rId20" Type="http://schemas.openxmlformats.org/officeDocument/2006/relationships/slide" Target="slides/slide13.xml"/><Relationship Id="rId64" Type="http://schemas.openxmlformats.org/officeDocument/2006/relationships/font" Target="fonts/NunitoSans-italic.fntdata"/><Relationship Id="rId63" Type="http://schemas.openxmlformats.org/officeDocument/2006/relationships/font" Target="fonts/NunitoSans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65" Type="http://schemas.openxmlformats.org/officeDocument/2006/relationships/font" Target="fonts/NunitoSans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QuattrocentoSans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Montserrat-bold.fntdata"/><Relationship Id="rId10" Type="http://schemas.openxmlformats.org/officeDocument/2006/relationships/slide" Target="slides/slide3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6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5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8.xml"/><Relationship Id="rId59" Type="http://schemas.openxmlformats.org/officeDocument/2006/relationships/font" Target="fonts/QuattrocentoSans-bold.fntdata"/><Relationship Id="rId14" Type="http://schemas.openxmlformats.org/officeDocument/2006/relationships/slide" Target="slides/slide7.xml"/><Relationship Id="rId58" Type="http://schemas.openxmlformats.org/officeDocument/2006/relationships/font" Target="fonts/QuattrocentoSans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b6073d80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8b6073d80c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b6073d80c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8b6073d80c_0_7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b6073d80c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8b6073d80c_0_7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b6073d80c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8b6073d80c_0_9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b6073d80c_0_10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b6073d80c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8b6073d80c_0_10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ba9d7824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ba9d782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5ba9d7824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b6073d80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8b6073d80c_0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b6073d80c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8b6073d80c_0_3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baa2db50f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baa2db50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5baa2db50f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baa2db50f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baa2db50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5baa2db50f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  <p:sp>
        <p:nvSpPr>
          <p:cNvPr id="364" name="Google Shape;364;p21:notes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b6073d80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8b6073d80c_1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b6073d80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8b6073d80c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b6073d80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8b6073d80c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b6073d80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8b6073d80c_1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b6073d80c_1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b6073d80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8b6073d80c_1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baa2db50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baa2db50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5baa2db50f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8b6073d80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8b6073d80c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b6073d80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8b6073d80c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4" name="Google Shape;11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4" name="Google Shape;134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1" name="Google Shape;141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4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hyperlink" Target="https://eventuate.io/whyeventsourcing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hyperlink" Target="http://www.slideshare.net/charmalloc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storm.apache.org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hyperlink" Target="https://jonboulineau.me/blog/architecture/kappa-architecture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wso2/siddhi/" TargetMode="External"/><Relationship Id="rId4" Type="http://schemas.openxmlformats.org/officeDocument/2006/relationships/hyperlink" Target="http://freo.me/DEBS_Siddhi" TargetMode="External"/><Relationship Id="rId5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freo.me/siddhi-uber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Realtime Big Data</a:t>
            </a:r>
            <a:endParaRPr sz="3959"/>
          </a:p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7999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/>
          <p:nvPr/>
        </p:nvSpPr>
        <p:spPr>
          <a:xfrm>
            <a:off x="704707" y="5792462"/>
            <a:ext cx="43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82" y="0"/>
            <a:ext cx="8402838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60" name="Google Shape;260;p3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Kafka exactly-once semantics</a:t>
            </a:r>
            <a:endParaRPr sz="3959"/>
          </a:p>
        </p:txBody>
      </p:sp>
      <p:pic>
        <p:nvPicPr>
          <p:cNvPr id="266" name="Google Shape;26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72" name="Google Shape;27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2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3" cy="293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4059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286" name="Google Shape;286;p42"/>
          <p:cNvSpPr txBox="1"/>
          <p:nvPr/>
        </p:nvSpPr>
        <p:spPr>
          <a:xfrm>
            <a:off x="457200" y="1504950"/>
            <a:ext cx="82296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3Mb Docker image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Minimum HA deployment is 2 servers (automatic hot-cold) 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87" name="Google Shape;2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9550"/>
            <a:ext cx="8839201" cy="216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68626"/>
            <a:ext cx="8839199" cy="151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294" name="Google Shape;2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5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300" name="Google Shape;300;p4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Recap on the Lambda Architecture</a:t>
            </a:r>
            <a:endParaRPr sz="3600"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646238"/>
            <a:ext cx="8485301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00200"/>
            <a:ext cx="8839200" cy="410111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Processing the data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25" name="Google Shape;325;p48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8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8"/>
          <p:cNvSpPr/>
          <p:nvPr/>
        </p:nvSpPr>
        <p:spPr>
          <a:xfrm>
            <a:off x="3534047" y="2126083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8" name="Google Shape;328;p48"/>
          <p:cNvCxnSpPr>
            <a:stCxn id="325" idx="6"/>
            <a:endCxn id="327" idx="1"/>
          </p:cNvCxnSpPr>
          <p:nvPr/>
        </p:nvCxnSpPr>
        <p:spPr>
          <a:xfrm>
            <a:off x="2540096" y="2643799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29" name="Google Shape;329;p48"/>
          <p:cNvSpPr/>
          <p:nvPr/>
        </p:nvSpPr>
        <p:spPr>
          <a:xfrm>
            <a:off x="6616070" y="3037799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0" name="Google Shape;330;p48"/>
          <p:cNvCxnSpPr>
            <a:stCxn id="326" idx="7"/>
            <a:endCxn id="327" idx="1"/>
          </p:cNvCxnSpPr>
          <p:nvPr/>
        </p:nvCxnSpPr>
        <p:spPr>
          <a:xfrm flipH="1" rot="10800000">
            <a:off x="2279300" y="2650640"/>
            <a:ext cx="1254600" cy="1575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31" name="Google Shape;331;p48"/>
          <p:cNvSpPr/>
          <p:nvPr/>
        </p:nvSpPr>
        <p:spPr>
          <a:xfrm>
            <a:off x="3534047" y="4031811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2" name="Google Shape;332;p48"/>
          <p:cNvCxnSpPr>
            <a:stCxn id="326" idx="6"/>
            <a:endCxn id="331" idx="1"/>
          </p:cNvCxnSpPr>
          <p:nvPr/>
        </p:nvCxnSpPr>
        <p:spPr>
          <a:xfrm flipH="1" rot="10800000">
            <a:off x="2540096" y="4556433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33" name="Google Shape;333;p48"/>
          <p:cNvCxnSpPr>
            <a:stCxn id="327" idx="3"/>
            <a:endCxn id="329" idx="1"/>
          </p:cNvCxnSpPr>
          <p:nvPr/>
        </p:nvCxnSpPr>
        <p:spPr>
          <a:xfrm>
            <a:off x="5756631" y="2650701"/>
            <a:ext cx="859500" cy="911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34" name="Google Shape;334;p48"/>
          <p:cNvCxnSpPr>
            <a:endCxn id="329" idx="1"/>
          </p:cNvCxnSpPr>
          <p:nvPr/>
        </p:nvCxnSpPr>
        <p:spPr>
          <a:xfrm flipH="1" rot="10800000">
            <a:off x="5756570" y="3562417"/>
            <a:ext cx="859500" cy="993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335" name="Google Shape;33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6112" y="274638"/>
            <a:ext cx="32385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8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another DAG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Originally developed by BackType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Nathan Marz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Acquired by Twitter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 Sourced and then donated to Apache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Became a top level project in 2014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http://storm.apache.org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Apache Storm</a:t>
            </a:r>
            <a:br>
              <a:rPr lang="en-US" sz="3959"/>
            </a:br>
            <a:r>
              <a:rPr lang="en-US" sz="3959"/>
              <a:t>Trident (micro-batch)</a:t>
            </a:r>
            <a:endParaRPr sz="3959"/>
          </a:p>
        </p:txBody>
      </p:sp>
      <p:pic>
        <p:nvPicPr>
          <p:cNvPr id="348" name="Google Shape;34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144" y="1417638"/>
            <a:ext cx="7385952" cy="479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Storm vs Spark Streaming</a:t>
            </a:r>
            <a:endParaRPr/>
          </a:p>
        </p:txBody>
      </p:sp>
      <p:sp>
        <p:nvSpPr>
          <p:cNvPr id="354" name="Google Shape;354;p5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“Classic” Storm has no counterpart in Spark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Spouts and Bolts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Event by event processing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Trident and Streaming both offer micro-batch models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More performant but less flexible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Storm is more flexible for pure streaming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Spark offers a much more unified programming model for Batch and Streaming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pic>
        <p:nvPicPr>
          <p:cNvPr id="360" name="Google Shape;36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Heron: Key Features</a:t>
            </a:r>
            <a:endParaRPr/>
          </a:p>
        </p:txBody>
      </p:sp>
      <p:sp>
        <p:nvSpPr>
          <p:cNvPr id="367" name="Google Shape;367;p53"/>
          <p:cNvSpPr txBox="1"/>
          <p:nvPr>
            <p:ph idx="1" type="body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Fully API compatible with Apache Storm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Task isolation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Developer productivity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Ease of manageability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 of mainstream languages C++/Java/Python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3000"/>
          </a:p>
        </p:txBody>
      </p:sp>
      <p:sp>
        <p:nvSpPr>
          <p:cNvPr id="368" name="Google Shape;368;p53"/>
          <p:cNvSpPr txBox="1"/>
          <p:nvPr>
            <p:ph idx="12" type="sldNum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sp>
        <p:nvSpPr>
          <p:cNvPr id="374" name="Google Shape;374;p5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 production at Twitter for &gt;2 years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Going into production at Microsoft, WeChat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Donation to CNCF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75" name="Google Shape;37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33767"/>
            <a:ext cx="9144000" cy="289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Streaming	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Continuous data flow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“Unbounded streams of data”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Usually uses a message distribution system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JMS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Apache Kafka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MQTT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Etc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 unbounded set of events with time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&lt;t1, E1&gt;, &lt;t2, E2&gt;, ….., &lt;tn, En&gt;, ....</a:t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Spark Streaming</a:t>
            </a:r>
            <a:endParaRPr/>
          </a:p>
        </p:txBody>
      </p:sp>
      <p:pic>
        <p:nvPicPr>
          <p:cNvPr id="381" name="Google Shape;38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74154"/>
            <a:ext cx="9144000" cy="20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6077"/>
            <a:ext cx="9144000" cy="341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Structured Streams in Spark</a:t>
            </a:r>
            <a:endParaRPr/>
          </a:p>
        </p:txBody>
      </p:sp>
      <p:sp>
        <p:nvSpPr>
          <p:cNvPr id="388" name="Google Shape;388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Since Spark 2.0, there is a much better approach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89" name="Google Shape;38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335" y="2496154"/>
            <a:ext cx="79629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28" y="0"/>
            <a:ext cx="8795172" cy="643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36" y="1"/>
            <a:ext cx="8338650" cy="619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2613"/>
            <a:ext cx="88392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/>
        </p:nvSpPr>
        <p:spPr>
          <a:xfrm>
            <a:off x="317225" y="5830825"/>
            <a:ext cx="69486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https://jonboulineau.me/blog/architecture/kappa-architecture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Kafka Streams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413" name="Google Shape;41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7234"/>
            <a:ext cx="7487278" cy="611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Streams</a:t>
            </a:r>
            <a:endParaRPr/>
          </a:p>
        </p:txBody>
      </p:sp>
      <p:sp>
        <p:nvSpPr>
          <p:cNvPr id="419" name="Google Shape;419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Event-at-a-time processing (not microbatch) with millisecond latency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Stateful processing including distributed joins and aggregations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A convenient DSL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Windowing with out-of-order data using a DataFlow-like model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Distributed processing and fault-tolerance with fast failover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Reprocessing capabilities so you can recalculate output when your code changes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No-downtime rolling deployments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Flink</a:t>
            </a:r>
            <a:endParaRPr/>
          </a:p>
        </p:txBody>
      </p:sp>
      <p:pic>
        <p:nvPicPr>
          <p:cNvPr id="425" name="Google Shape;42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79600"/>
            <a:ext cx="9144000" cy="307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siddhi.io</a:t>
            </a:r>
            <a:endParaRPr/>
          </a:p>
        </p:txBody>
      </p:sp>
      <p:pic>
        <p:nvPicPr>
          <p:cNvPr id="432" name="Google Shape;4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7" cy="373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38" name="Google Shape;438;p6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stateful query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SQL-like language for querying streams of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Extended with </a:t>
            </a:r>
            <a:r>
              <a:rPr b="1" lang="en-US"/>
              <a:t>windows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Time, Event count, batches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data in the events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Pattern matching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then B then C within window 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Stream processing categorization</a:t>
            </a:r>
            <a:endParaRPr sz="3600"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Simple event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Working on an event at a time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filter out all events where the wind speed &gt; 50 mph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Event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Time-based processing of a single stream of events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Average wind speed over the last hour compared to the average over the last day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Complex Event Processing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Correlation of events across different streams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Emergency calls correlated with wind speed in real time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44" name="Google Shape;444;p6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Apache Licensed Open Source on Github</a:t>
            </a:r>
            <a:endParaRPr sz="24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https://github.com/wso2/siddhi/</a:t>
            </a:r>
            <a:r>
              <a:rPr lang="en-US" sz="2000"/>
              <a:t>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Pluggable into Storm, Spark and Kafka Streams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Supports millions of events/sec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http://freo.me/DEBS_Siddhi</a:t>
            </a:r>
            <a:r>
              <a:rPr lang="en-US" sz="2400"/>
              <a:t> 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45" name="Google Shape;445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635" y="3888329"/>
            <a:ext cx="4440366" cy="296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SiddhiQL</a:t>
            </a:r>
            <a:endParaRPr/>
          </a:p>
        </p:txBody>
      </p:sp>
      <p:pic>
        <p:nvPicPr>
          <p:cNvPr id="451" name="Google Shape;45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39900"/>
            <a:ext cx="9144000" cy="337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 sz="3900"/>
              <a:t>Siddhi at Uber (a few years ago)</a:t>
            </a:r>
            <a:endParaRPr sz="3900"/>
          </a:p>
        </p:txBody>
      </p:sp>
      <p:pic>
        <p:nvPicPr>
          <p:cNvPr id="457" name="Google Shape;45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99"/>
            <a:ext cx="8184905" cy="570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 </a:t>
            </a:r>
            <a:endParaRPr/>
          </a:p>
        </p:txBody>
      </p:sp>
      <p:sp>
        <p:nvSpPr>
          <p:cNvPr id="463" name="Google Shape;463;p6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100+ production apps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30 billion messages / day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Fraud, anomaly detection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Marketing, promotion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Monitoring, feedback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 time analytics and visualization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https://freo.me/siddhi-uber</a:t>
            </a:r>
            <a:r>
              <a:rPr lang="en-US" sz="1800"/>
              <a:t>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Long-running aggregation </a:t>
            </a:r>
            <a:endParaRPr/>
          </a:p>
        </p:txBody>
      </p:sp>
      <p:pic>
        <p:nvPicPr>
          <p:cNvPr id="469" name="Google Shape;46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17" y="1684357"/>
            <a:ext cx="7720497" cy="221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517" y="4254500"/>
            <a:ext cx="7645400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76" name="Google Shape;476;p7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Realtime processing is hard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Requires large memory and state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lambda architecture splits the problem into batch and realtime challenges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approaches: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Streaming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Micro-batch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Stateful Stream Processing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 flipH="1">
            <a:off x="697611" y="1764279"/>
            <a:ext cx="7629525" cy="3934778"/>
          </a:xfrm>
          <a:prstGeom prst="round2SameRect">
            <a:avLst>
              <a:gd fmla="val 5211" name="adj1"/>
              <a:gd fmla="val 0" name="adj2"/>
            </a:avLst>
          </a:prstGeom>
          <a:gradFill>
            <a:gsLst>
              <a:gs pos="0">
                <a:srgbClr val="97B4E4">
                  <a:alpha val="0"/>
                </a:srgbClr>
              </a:gs>
              <a:gs pos="8000">
                <a:srgbClr val="97B4E4">
                  <a:alpha val="0"/>
                </a:srgbClr>
              </a:gs>
              <a:gs pos="50000">
                <a:srgbClr val="BFCFEC"/>
              </a:gs>
              <a:gs pos="100000">
                <a:srgbClr val="E0E8F4"/>
              </a:gs>
            </a:gsLst>
            <a:lin ang="5400000" scaled="0"/>
          </a:gradFill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30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186" name="Google Shape;186;p30"/>
            <p:cNvSpPr/>
            <p:nvPr/>
          </p:nvSpPr>
          <p:spPr>
            <a:xfrm>
              <a:off x="2240498" y="4477730"/>
              <a:ext cx="6269875" cy="1863626"/>
            </a:xfrm>
            <a:prstGeom prst="rect">
              <a:avLst/>
            </a:prstGeom>
            <a:gradFill>
              <a:gsLst>
                <a:gs pos="0">
                  <a:srgbClr val="595959"/>
                </a:gs>
                <a:gs pos="50000">
                  <a:srgbClr val="3F3F3F"/>
                </a:gs>
                <a:gs pos="82000">
                  <a:srgbClr val="0C0C0C"/>
                </a:gs>
                <a:gs pos="100000">
                  <a:srgbClr val="0C0C0C"/>
                </a:gs>
              </a:gsLst>
              <a:lin ang="81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87" name="Google Shape;187;p30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descr="C:\Users\scohen\Pictures\Microsoft Clip Organizer\j0433941.png" id="188" name="Google Shape;188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9" name="Google Shape;189;p30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descr="C:\Documents and Settings\antonk\Local Settings\Temporary Internet Files\Content.IE5\AV78XKCM\MCj04348450000[1].png" id="190" name="Google Shape;190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1" name="Google Shape;191;p30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>
                    <a:gd fmla="val 25000" name="adj"/>
                  </a:avLst>
                </a:prstGeom>
                <a:gradFill>
                  <a:gsLst>
                    <a:gs pos="0">
                      <a:srgbClr val="3E7FCD"/>
                    </a:gs>
                    <a:gs pos="100000">
                      <a:srgbClr val="96C0FF"/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92" name="Google Shape;192;p30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3" name="Google Shape;193;p30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request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4" name="Google Shape;194;p30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5" name="Google Shape;195;p30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response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30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197" name="Google Shape;197;p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8" name="Google Shape;198;p30"/>
              <p:cNvGrpSpPr/>
              <p:nvPr/>
            </p:nvGrpSpPr>
            <p:grpSpPr>
              <a:xfrm>
                <a:off x="5467328" y="4688814"/>
                <a:ext cx="857256" cy="500066"/>
                <a:chOff x="258" y="448397"/>
                <a:chExt cx="1030863" cy="868320"/>
              </a:xfrm>
            </p:grpSpPr>
            <p:sp>
              <p:nvSpPr>
                <p:cNvPr id="199" name="Google Shape;199;p30"/>
                <p:cNvSpPr/>
                <p:nvPr/>
              </p:nvSpPr>
              <p:spPr>
                <a:xfrm>
                  <a:off x="258" y="448397"/>
                  <a:ext cx="1030863" cy="868320"/>
                </a:xfrm>
                <a:custGeom>
                  <a:rect b="b" l="l" r="r" t="t"/>
                  <a:pathLst>
                    <a:path extrusionOk="0" h="120000" w="120000">
                      <a:moveTo>
                        <a:pt x="95109" y="30393"/>
                      </a:moveTo>
                      <a:lnTo>
                        <a:pt x="103817" y="19481"/>
                      </a:lnTo>
                      <a:lnTo>
                        <a:pt x="112734" y="32585"/>
                      </a:lnTo>
                      <a:lnTo>
                        <a:pt x="107774" y="49005"/>
                      </a:lnTo>
                      <a:lnTo>
                        <a:pt x="107774" y="49005"/>
                      </a:lnTo>
                      <a:cubicBezTo>
                        <a:pt x="110075" y="56205"/>
                        <a:pt x="110075" y="63795"/>
                        <a:pt x="107774" y="70995"/>
                      </a:cubicBezTo>
                      <a:lnTo>
                        <a:pt x="112734" y="87415"/>
                      </a:lnTo>
                      <a:lnTo>
                        <a:pt x="103817" y="100519"/>
                      </a:lnTo>
                      <a:lnTo>
                        <a:pt x="95109" y="89607"/>
                      </a:lnTo>
                      <a:lnTo>
                        <a:pt x="95109" y="89607"/>
                      </a:lnTo>
                      <a:cubicBezTo>
                        <a:pt x="88911" y="94898"/>
                        <a:pt x="81164" y="98693"/>
                        <a:pt x="72665" y="100602"/>
                      </a:cubicBezTo>
                      <a:lnTo>
                        <a:pt x="70196" y="118602"/>
                      </a:lnTo>
                      <a:lnTo>
                        <a:pt x="49804" y="118602"/>
                      </a:lnTo>
                      <a:lnTo>
                        <a:pt x="47335" y="100602"/>
                      </a:lnTo>
                      <a:lnTo>
                        <a:pt x="47335" y="100602"/>
                      </a:lnTo>
                      <a:cubicBezTo>
                        <a:pt x="38836" y="98693"/>
                        <a:pt x="31089" y="94898"/>
                        <a:pt x="24891" y="89607"/>
                      </a:cubicBezTo>
                      <a:lnTo>
                        <a:pt x="16183" y="100519"/>
                      </a:lnTo>
                      <a:lnTo>
                        <a:pt x="7266" y="87415"/>
                      </a:lnTo>
                      <a:lnTo>
                        <a:pt x="12226" y="70995"/>
                      </a:lnTo>
                      <a:lnTo>
                        <a:pt x="12226" y="70995"/>
                      </a:lnTo>
                      <a:cubicBezTo>
                        <a:pt x="9925" y="63795"/>
                        <a:pt x="9925" y="56205"/>
                        <a:pt x="12226" y="49005"/>
                      </a:cubicBezTo>
                      <a:lnTo>
                        <a:pt x="7266" y="32585"/>
                      </a:lnTo>
                      <a:lnTo>
                        <a:pt x="16183" y="19481"/>
                      </a:lnTo>
                      <a:lnTo>
                        <a:pt x="24891" y="30393"/>
                      </a:lnTo>
                      <a:lnTo>
                        <a:pt x="24891" y="30393"/>
                      </a:lnTo>
                      <a:cubicBezTo>
                        <a:pt x="31089" y="25102"/>
                        <a:pt x="38836" y="21307"/>
                        <a:pt x="47335" y="19398"/>
                      </a:cubicBezTo>
                      <a:lnTo>
                        <a:pt x="49804" y="1398"/>
                      </a:lnTo>
                      <a:lnTo>
                        <a:pt x="70196" y="1398"/>
                      </a:lnTo>
                      <a:lnTo>
                        <a:pt x="72665" y="19398"/>
                      </a:lnTo>
                      <a:lnTo>
                        <a:pt x="72665" y="19398"/>
                      </a:lnTo>
                      <a:cubicBezTo>
                        <a:pt x="81164" y="21307"/>
                        <a:pt x="88911" y="25102"/>
                        <a:pt x="95109" y="303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30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16500" lIns="16500" spcFirstLastPara="1" rIns="16500" wrap="square" tIns="165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1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Event</a:t>
                  </a:r>
                  <a:endParaRPr b="1" sz="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01" name="Google Shape;201;p30"/>
              <p:cNvCxnSpPr>
                <a:endCxn id="197" idx="1"/>
              </p:cNvCxnSpPr>
              <p:nvPr/>
            </p:nvCxnSpPr>
            <p:spPr>
              <a:xfrm>
                <a:off x="5895922" y="5183341"/>
                <a:ext cx="500100" cy="226200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pic>
            <p:nvPicPr>
              <p:cNvPr descr="C:\Users\scohen\Pictures\Microsoft Clip Organizer\j0433941.png" id="202" name="Google Shape;202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03" name="Google Shape;203;p30"/>
              <p:cNvCxnSpPr>
                <a:stCxn id="197" idx="3"/>
                <a:endCxn id="202" idx="1"/>
              </p:cNvCxnSpPr>
              <p:nvPr/>
            </p:nvCxnSpPr>
            <p:spPr>
              <a:xfrm>
                <a:off x="6951647" y="5409541"/>
                <a:ext cx="444600" cy="3126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204" name="Google Shape;204;p30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output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30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06" name="Google Shape;206;p30"/>
          <p:cNvGraphicFramePr/>
          <p:nvPr/>
        </p:nvGraphicFramePr>
        <p:xfrm>
          <a:off x="834771" y="19271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{6C97F53D-6500-4234-BB6D-59C7BCF09AF3}</a:tableStyleId>
              </a:tblPr>
              <a:tblGrid>
                <a:gridCol w="1648400"/>
                <a:gridCol w="2646950"/>
                <a:gridCol w="3004150"/>
              </a:tblGrid>
              <a:tr h="38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Database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Event-driven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Query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Paradigm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Ad-hoc queries or requests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Continuous standing queries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Latency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Seconds, hours, days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Milliseconds or less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Rate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Hundreds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events/sec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Tens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thousands of events/sec or more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7" name="Google Shape;207;p30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Comparing Databases with Real-Time systems</a:t>
            </a:r>
            <a:br>
              <a:rPr lang="en-US" sz="3959"/>
            </a:br>
            <a:endParaRPr sz="3959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646" y="187151"/>
            <a:ext cx="7747000" cy="57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Approaches to Streaming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Pure streaming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Each event is processed as it comes in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Micro-batch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Small batches of events are processed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Typically trades flexibility for performance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Shared nothing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You can process events on any system in the cluster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Stateful / Partitioned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The event must be processed on a system that has the correct state in memory</a:t>
            </a:r>
            <a:endParaRPr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Data distribution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need to get the events to the processing systems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230" name="Google Shape;230;p34"/>
          <p:cNvSpPr/>
          <p:nvPr/>
        </p:nvSpPr>
        <p:spPr>
          <a:xfrm>
            <a:off x="829358" y="273412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231" name="Google Shape;231;p34"/>
          <p:cNvSpPr/>
          <p:nvPr/>
        </p:nvSpPr>
        <p:spPr>
          <a:xfrm>
            <a:off x="3302165" y="3006247"/>
            <a:ext cx="1969800" cy="1023600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232" name="Google Shape;232;p34"/>
          <p:cNvSpPr/>
          <p:nvPr/>
        </p:nvSpPr>
        <p:spPr>
          <a:xfrm>
            <a:off x="5931990" y="172814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233" name="Google Shape;233;p34"/>
          <p:cNvSpPr/>
          <p:nvPr/>
        </p:nvSpPr>
        <p:spPr>
          <a:xfrm>
            <a:off x="5931990" y="3559963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